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9D57E5-0A87-C4AC-FC5A-F3D3EBABFFE0}" name="Tracy Brink" initials="TB" userId="S::397054@oshkoshglobal.com::4206d890-bdb9-47a6-b69f-902406dbed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2A36-40B6-EFD2-F9F9-8436614D5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E9D43-2EB3-1493-FE61-8260FA74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47ECB-0515-78D8-38CB-C1DCDB36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A872-2F7D-127C-6979-8584E782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24D9-8B63-6D7E-BEE1-1F978713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9FFE-961C-E902-9057-0671D69E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8BD15-00EA-2BA9-401F-52068F179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E64D3-2F98-8472-248D-8EC427C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E431-CB59-2A04-112A-4FC828B5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E6CE9-9537-B14C-663B-12E7C7A6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382AD-7D72-B425-E170-23CAEF1B8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678B8-EAC8-FE6D-A729-58920B6B6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1418E-A247-0267-C9D0-DE84135D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7308-E6FA-0B8D-473D-6D72422F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6789D-18C3-7008-7FDC-D88D9DF8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0015-8237-34D9-489A-239C392B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E9509-7F78-D341-249E-5CED231BB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973A-F2AC-E43C-99E6-71F6F147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94F63-093E-5518-DAC4-9BCA7E08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4A9B-72FE-DBBC-FBAD-B5692C19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C42A5-CDEF-5408-F44E-5B35CD09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F2C21-81AD-3290-3E2B-04BE7FBC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DC02-EEBC-1233-E9D3-69FF693B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7904B-C955-4D59-9C91-44F79E09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803D3-63FA-2775-75A9-C1993410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1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52EB-BC9D-65BF-6809-0809184C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BF3E8-C243-E6F4-2DDA-AE3E1C615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1EC99-27B4-073B-7C89-446ACC57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B36A-A82C-032E-F811-441714CA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EE95E-417F-DAEE-4098-EC3BCC09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D594-19A0-91FC-C1B4-1C55CAEF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0CBE-B2BC-FF0B-C93C-FC639E97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4D43E-4765-DF0F-ADA0-FA13CBB3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BC359-88B7-56CF-42EE-4AF0EDB7F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8F3B7-77CB-9273-1C17-AFA0DF617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68B01-368D-4438-AB76-D9827BD7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8CAFD-DCA8-2CC4-536D-D6ECD815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0A0B9-12DE-D756-5461-9B67F3E0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981DC-17BD-0C7C-C1B1-7A50D09F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1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96E9-AF9B-4E79-7F51-8EDDBF91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FBF78-2FAC-D5F3-BFF3-B907A124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066F6-ADEB-1FF9-81A4-36AB8BC6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CE05F-8982-A058-EA31-56C8CF49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5BF23-957D-8BA5-6618-DE01509E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6FB95-1C3C-0A25-251B-65173836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F36C-6C44-0BE5-1DC0-3AD1C754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6E73-2B39-5A1E-FE0D-E689D08B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E094-29BB-571D-0A8D-59373FC5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D22CD-BF85-1F7B-CFF3-67C593403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35D9F-5F4D-59EC-F588-FBAD8BCD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DCB74-6F2C-1C06-C254-80ACD914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05D8B-A71A-B3A1-9B76-DAA15E27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45F8-6331-58CA-5B52-979F70EC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FC076-4385-1499-5FFF-5ABEE96B9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0A2BD-F294-A71B-2DFD-4A814E8F7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2171A-B958-7442-9808-1B2BC687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C2FC-757E-CA4D-C4B0-977792F1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92EEC-56A1-797B-1283-98FA0256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0A3CD-15C4-10E2-C956-B07B3340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881C-A0EB-1778-8EBA-6840DDFF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614D-0FBF-2287-34FB-A35490B0A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7845-BC63-42E1-A4CB-13BE909B2A3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79EA4-BBEC-EF65-2467-E9507F891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CE94-3B1B-C5F5-7ED5-EFD2CE343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786A-8987-4812-96F7-F4A9000BD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67E5-10FC-464A-E9D4-B698FE1C7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004D4-1439-E100-0585-EC9802C7D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F37A194B-E2B5-5A40-D1D2-ECFEFB92C3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864F45D-70CB-06D0-2130-10400D6869FD}"/>
              </a:ext>
            </a:extLst>
          </p:cNvPr>
          <p:cNvGrpSpPr/>
          <p:nvPr/>
        </p:nvGrpSpPr>
        <p:grpSpPr>
          <a:xfrm>
            <a:off x="7359445" y="361694"/>
            <a:ext cx="4316361" cy="6801862"/>
            <a:chOff x="7359445" y="361694"/>
            <a:chExt cx="4316361" cy="68018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7673C2-DFDC-E398-2D1D-4625E7A5E0D0}"/>
                </a:ext>
              </a:extLst>
            </p:cNvPr>
            <p:cNvSpPr txBox="1"/>
            <p:nvPr/>
          </p:nvSpPr>
          <p:spPr>
            <a:xfrm>
              <a:off x="7359445" y="361694"/>
              <a:ext cx="4316361" cy="680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Salt Lake City Fire Department</a:t>
              </a:r>
            </a:p>
            <a:p>
              <a:pPr algn="ctr"/>
              <a:endParaRPr lang="en-US" sz="4000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000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000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 algn="ctr"/>
              <a:endParaRPr lang="en-US" sz="4000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 algn="ctr"/>
              <a:r>
                <a:rPr lang="en-US" sz="4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C-32X-2 </a:t>
              </a:r>
            </a:p>
            <a:p>
              <a:pPr algn="ctr"/>
              <a:endParaRPr lang="en-US" sz="4000" b="1" dirty="0">
                <a:solidFill>
                  <a:schemeClr val="bg1">
                    <a:lumMod val="75000"/>
                  </a:schemeClr>
                </a:solidFill>
                <a:latin typeface="+mj-lt"/>
              </a:endParaRPr>
            </a:p>
            <a:p>
              <a:pPr algn="ctr"/>
              <a:r>
                <a:rPr lang="en-US" sz="4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Mobile Command Unit Features</a:t>
              </a:r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918CB82B-ACDA-61C8-D29C-E09448EC0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6967" y="2001838"/>
              <a:ext cx="1681316" cy="1837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5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F18A7-7000-9153-3671-5A21FBB78D08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Overall Length: 32’    Overall Height: 12’-10.6”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GVWR 33,000 lbs.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D680202-6A46-771C-3304-410EFDFB0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grass, outdoor, sky, road&#10;&#10;Description automatically generated">
            <a:extLst>
              <a:ext uri="{FF2B5EF4-FFF2-40B4-BE49-F238E27FC236}">
                <a16:creationId xmlns:a16="http://schemas.microsoft.com/office/drawing/2014/main" id="{28E87EE5-5827-DFDB-C7C3-5FC461D27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6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7AB14-8AF5-965B-D217-6556B7672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02067" y="203228"/>
            <a:ext cx="5668684" cy="5743618"/>
          </a:xfrm>
          <a:prstGeom prst="rect">
            <a:avLst/>
          </a:prstGeom>
        </p:spPr>
      </p:pic>
      <p:pic>
        <p:nvPicPr>
          <p:cNvPr id="5" name="Picture 4" descr="A truck with a flag painted on it&#10;&#10;Description automatically generated with low confidence">
            <a:extLst>
              <a:ext uri="{FF2B5EF4-FFF2-40B4-BE49-F238E27FC236}">
                <a16:creationId xmlns:a16="http://schemas.microsoft.com/office/drawing/2014/main" id="{81984213-8910-B0D4-5537-E022A3E36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75711" y="203228"/>
            <a:ext cx="5674893" cy="5743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FBD4F-EA49-6EA5-4D11-F6E3F755D727}"/>
              </a:ext>
            </a:extLst>
          </p:cNvPr>
          <p:cNvSpPr txBox="1"/>
          <p:nvPr/>
        </p:nvSpPr>
        <p:spPr>
          <a:xfrm>
            <a:off x="295858" y="5946846"/>
            <a:ext cx="567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Freightliner M2-106 Chassis, Whelen light package,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18’ Electric awning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DB401-D3CD-F46A-DB46-48D446F07298}"/>
              </a:ext>
            </a:extLst>
          </p:cNvPr>
          <p:cNvSpPr txBox="1"/>
          <p:nvPr/>
        </p:nvSpPr>
        <p:spPr>
          <a:xfrm>
            <a:off x="6175710" y="5946845"/>
            <a:ext cx="567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(2) 8-ft slide-out sections in conference area, Zico ladder,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+mj-lt"/>
              </a:rPr>
              <a:t>Sharpvision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color back-up camera system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EF933F-F179-61F8-CAA0-C6D5F3BFC1CE}"/>
              </a:ext>
            </a:extLst>
          </p:cNvPr>
          <p:cNvCxnSpPr/>
          <p:nvPr/>
        </p:nvCxnSpPr>
        <p:spPr>
          <a:xfrm>
            <a:off x="6066504" y="6037006"/>
            <a:ext cx="0" cy="688259"/>
          </a:xfrm>
          <a:prstGeom prst="line">
            <a:avLst/>
          </a:prstGeom>
          <a:ln w="66675" cmpd="dbl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6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fire truck&#10;&#10;Description automatically generated with low confidence">
            <a:extLst>
              <a:ext uri="{FF2B5EF4-FFF2-40B4-BE49-F238E27FC236}">
                <a16:creationId xmlns:a16="http://schemas.microsoft.com/office/drawing/2014/main" id="{806AD03F-4432-5335-CE03-148E90F1A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73CB37-7FBC-4B6E-ED23-E6C5697C482F}"/>
              </a:ext>
            </a:extLst>
          </p:cNvPr>
          <p:cNvSpPr txBox="1"/>
          <p:nvPr/>
        </p:nvSpPr>
        <p:spPr>
          <a:xfrm>
            <a:off x="4379975" y="5009083"/>
            <a:ext cx="7408893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LED underbody perimeter lights, (4) “Big Foot” hydraulic jacks,             (4) Rooftop air conditioners, NFPA step surfaces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B69995E-9559-3A3E-7B76-3FFC5DC86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180" y="4998379"/>
            <a:ext cx="1236563" cy="13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2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1571C-D8C2-31B1-4A10-3C9ABA7C77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9" name="Picture 8" descr="A red telephone booth&#10;&#10;Description automatically generated with medium confidence">
            <a:extLst>
              <a:ext uri="{FF2B5EF4-FFF2-40B4-BE49-F238E27FC236}">
                <a16:creationId xmlns:a16="http://schemas.microsoft.com/office/drawing/2014/main" id="{319E1323-E333-710A-3CD0-BF4CBF385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Picture 4" descr="A picture containing text, door, open&#10;&#10;Description automatically generated">
            <a:extLst>
              <a:ext uri="{FF2B5EF4-FFF2-40B4-BE49-F238E27FC236}">
                <a16:creationId xmlns:a16="http://schemas.microsoft.com/office/drawing/2014/main" id="{E41F9757-3B3D-837C-8913-AE2C15A8B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CB03F2-B843-C7EF-DCE7-A054F63E4E79}"/>
              </a:ext>
            </a:extLst>
          </p:cNvPr>
          <p:cNvSpPr txBox="1"/>
          <p:nvPr/>
        </p:nvSpPr>
        <p:spPr>
          <a:xfrm>
            <a:off x="532563" y="4766267"/>
            <a:ext cx="11167824" cy="1604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20kW Powertech generator in triple-insulated compartment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100A Shore power upgrade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+mj-lt"/>
              </a:rPr>
              <a:t>Exterior panel with jack controls and network connections</a:t>
            </a:r>
          </a:p>
        </p:txBody>
      </p:sp>
    </p:spTree>
    <p:extLst>
      <p:ext uri="{BB962C8B-B14F-4D97-AF65-F5344CB8AC3E}">
        <p14:creationId xmlns:p14="http://schemas.microsoft.com/office/powerpoint/2010/main" val="50551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" name="Picture 2" descr="A picture containing indoor, ceiling, floor, kitchen&#10;&#10;Description automatically generated">
            <a:extLst>
              <a:ext uri="{FF2B5EF4-FFF2-40B4-BE49-F238E27FC236}">
                <a16:creationId xmlns:a16="http://schemas.microsoft.com/office/drawing/2014/main" id="{FDDEECE5-3342-7768-D19E-834534D28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Picture 4" descr="A room with a table and chairs&#10;&#10;Description automatically generated with low confidence">
            <a:extLst>
              <a:ext uri="{FF2B5EF4-FFF2-40B4-BE49-F238E27FC236}">
                <a16:creationId xmlns:a16="http://schemas.microsoft.com/office/drawing/2014/main" id="{0FFFCA07-1FF0-2A38-05F5-6F6EC74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702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5B1D1-BF4A-C0FF-6625-A6E89D96E516}"/>
              </a:ext>
            </a:extLst>
          </p:cNvPr>
          <p:cNvSpPr txBox="1"/>
          <p:nvPr/>
        </p:nvSpPr>
        <p:spPr>
          <a:xfrm>
            <a:off x="356127" y="4306834"/>
            <a:ext cx="11377612" cy="2538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+mj-lt"/>
              </a:rPr>
              <a:t>Conference Room features: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Six-person conference table with recessed power and network connections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One workstation with video switcher/data/power connections and storage cabinet in the curb side slide-out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Bench seating with under-cushion storage and a 20x30 emergency egress window in the street side slide-out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Solid surface countertops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55” display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24” x 36” magnetic whiteboard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Locking pocket door for privacy</a:t>
            </a:r>
          </a:p>
        </p:txBody>
      </p:sp>
    </p:spTree>
    <p:extLst>
      <p:ext uri="{BB962C8B-B14F-4D97-AF65-F5344CB8AC3E}">
        <p14:creationId xmlns:p14="http://schemas.microsoft.com/office/powerpoint/2010/main" val="24890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Picture 4" descr="A kitchen with stainless steel appliances&#10;&#10;Description automatically generated with medium confidence">
            <a:extLst>
              <a:ext uri="{FF2B5EF4-FFF2-40B4-BE49-F238E27FC236}">
                <a16:creationId xmlns:a16="http://schemas.microsoft.com/office/drawing/2014/main" id="{D0464B4E-58BB-C718-7377-CAB3F8F7A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3" name="Picture 2" descr="A picture containing floor, indoor, ceiling&#10;&#10;Description automatically generated">
            <a:extLst>
              <a:ext uri="{FF2B5EF4-FFF2-40B4-BE49-F238E27FC236}">
                <a16:creationId xmlns:a16="http://schemas.microsoft.com/office/drawing/2014/main" id="{1BAC7ECF-3D73-5B2F-388A-D749FDC65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21840-7C04-1C00-3F7B-693E30A1F8B1}"/>
              </a:ext>
            </a:extLst>
          </p:cNvPr>
          <p:cNvSpPr txBox="1"/>
          <p:nvPr/>
        </p:nvSpPr>
        <p:spPr>
          <a:xfrm>
            <a:off x="277285" y="4366210"/>
            <a:ext cx="11663363" cy="2280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+mj-lt"/>
              </a:rPr>
              <a:t>Operations Area features: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Four workstations each with mounted radios and connection panels for video and network</a:t>
            </a:r>
          </a:p>
          <a:p>
            <a:pPr marL="22860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Galley:  Refrigerator, microwave, and coffeemaker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Full-height equipment rack with exterior rack access and LED </a:t>
            </a:r>
            <a:r>
              <a:rPr lang="en-US">
                <a:latin typeface="+mj-lt"/>
              </a:rPr>
              <a:t>ligthing</a:t>
            </a:r>
            <a:endParaRPr lang="en-US" dirty="0">
              <a:latin typeface="+mj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32” display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Solid surface countertops and custom aluminum storage cabinets</a:t>
            </a:r>
          </a:p>
        </p:txBody>
      </p:sp>
    </p:spTree>
    <p:extLst>
      <p:ext uri="{BB962C8B-B14F-4D97-AF65-F5344CB8AC3E}">
        <p14:creationId xmlns:p14="http://schemas.microsoft.com/office/powerpoint/2010/main" val="343648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DC4BB2C1-A933-A082-BEA7-820F9F06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5" y="643467"/>
            <a:ext cx="86039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&#10;&#10;Description automatically generated">
            <a:extLst>
              <a:ext uri="{FF2B5EF4-FFF2-40B4-BE49-F238E27FC236}">
                <a16:creationId xmlns:a16="http://schemas.microsoft.com/office/drawing/2014/main" id="{71ED1D3F-78C2-C9D5-67F4-40F17A6F1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1C918-6146-950B-A4CA-3511EBA00FF4}"/>
              </a:ext>
            </a:extLst>
          </p:cNvPr>
          <p:cNvSpPr txBox="1"/>
          <p:nvPr/>
        </p:nvSpPr>
        <p:spPr>
          <a:xfrm>
            <a:off x="1907458" y="521109"/>
            <a:ext cx="8377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For more information on Salt Lake City Fire Department’s </a:t>
            </a:r>
          </a:p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C-32X-2 Mobile Command Unit </a:t>
            </a:r>
          </a:p>
          <a:p>
            <a:pPr algn="ctr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please contact your Frontline Communications RVP.  </a:t>
            </a:r>
          </a:p>
        </p:txBody>
      </p:sp>
    </p:spTree>
    <p:extLst>
      <p:ext uri="{BB962C8B-B14F-4D97-AF65-F5344CB8AC3E}">
        <p14:creationId xmlns:p14="http://schemas.microsoft.com/office/powerpoint/2010/main" val="37532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232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Brink</dc:creator>
  <cp:lastModifiedBy>Tracy Brink</cp:lastModifiedBy>
  <cp:revision>6</cp:revision>
  <dcterms:created xsi:type="dcterms:W3CDTF">2022-09-13T16:49:47Z</dcterms:created>
  <dcterms:modified xsi:type="dcterms:W3CDTF">2022-09-20T15:49:57Z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af9337-5632-4715-a5b0-2be8530f429f_Enabled">
    <vt:lpwstr>true</vt:lpwstr>
  </property>
  <property fmtid="{D5CDD505-2E9C-101B-9397-08002B2CF9AE}" pid="3" name="MSIP_Label_59af9337-5632-4715-a5b0-2be8530f429f_SetDate">
    <vt:lpwstr>2022-09-13T17:37:03Z</vt:lpwstr>
  </property>
  <property fmtid="{D5CDD505-2E9C-101B-9397-08002B2CF9AE}" pid="4" name="MSIP_Label_59af9337-5632-4715-a5b0-2be8530f429f_Method">
    <vt:lpwstr>Privileged</vt:lpwstr>
  </property>
  <property fmtid="{D5CDD505-2E9C-101B-9397-08002B2CF9AE}" pid="5" name="MSIP_Label_59af9337-5632-4715-a5b0-2be8530f429f_Name">
    <vt:lpwstr>Restricted - Visual Marking - NO</vt:lpwstr>
  </property>
  <property fmtid="{D5CDD505-2E9C-101B-9397-08002B2CF9AE}" pid="6" name="MSIP_Label_59af9337-5632-4715-a5b0-2be8530f429f_SiteId">
    <vt:lpwstr>a84d585b-574d-4eb7-be2a-eaea93ef7b1f</vt:lpwstr>
  </property>
  <property fmtid="{D5CDD505-2E9C-101B-9397-08002B2CF9AE}" pid="7" name="MSIP_Label_59af9337-5632-4715-a5b0-2be8530f429f_ActionId">
    <vt:lpwstr>49796ec6-7821-4416-a554-d879befd1f3a</vt:lpwstr>
  </property>
  <property fmtid="{D5CDD505-2E9C-101B-9397-08002B2CF9AE}" pid="8" name="MSIP_Label_59af9337-5632-4715-a5b0-2be8530f429f_ContentBits">
    <vt:lpwstr>0</vt:lpwstr>
  </property>
</Properties>
</file>