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D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4980" autoAdjust="0"/>
  </p:normalViewPr>
  <p:slideViewPr>
    <p:cSldViewPr snapToGrid="0" snapToObjects="1">
      <p:cViewPr varScale="1">
        <p:scale>
          <a:sx n="78" d="100"/>
          <a:sy n="78" d="100"/>
        </p:scale>
        <p:origin x="778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EF5487-4DE2-462F-B5CA-F2E85D963752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18BDD2-218A-4440-9035-644EE90BF7E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0623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18BDD2-218A-4440-9035-644EE90BF7E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8687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A71E5-5D10-3D4D-A896-E776413FB6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E0CDD2-6C68-2E4F-9915-99BD8FE9A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6D88B-B124-2A4A-916B-34C1EBB82E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827C-E27D-FD42-8CFC-F5135A25DDDF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BA0E9A-646E-004E-9959-5C434A83E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2F5E1-B177-BF4A-B1D5-AFE66A7B5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3E74-0224-F14F-A40E-F21384D0E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5775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EA2A8-4507-F54E-B936-7B19BE22D8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4622E1-3BF6-824D-A6A7-607C8CE697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A0B71-EA5F-344B-9673-9897FA3CCB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827C-E27D-FD42-8CFC-F5135A25DDDF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041BEE-4E50-BE49-8298-05C58CAA9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94CAB7-131B-0F4D-BE71-DE4A38F3B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3E74-0224-F14F-A40E-F21384D0E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1862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FA684E-0E37-0742-BE5E-C72A7BA7AC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BA4D64-EBBA-664F-94D9-730EB6909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751EC7-1308-C34F-94A0-CE545D3D2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827C-E27D-FD42-8CFC-F5135A25DDDF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61640E-0A69-1F47-AAE6-4B8F1E2A8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5F6D4C-8F0C-0240-9E84-49891201C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3E74-0224-F14F-A40E-F21384D0E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2378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59AA4D-4A69-5C4B-8E6C-150E8FABC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CC5667-E38E-884B-96E5-921F88A72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7D2C1-B2AF-B340-A29D-2B6FEF6A5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827C-E27D-FD42-8CFC-F5135A25DDDF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8633FA-4BF2-6E44-B88B-12C1D9114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EF6444-7214-9B42-9C3E-BA167C3D3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3E74-0224-F14F-A40E-F21384D0E1B3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5EEC943-F105-4B42-9682-63658CA854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924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8E3EF-EB29-924C-A608-277495B46C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4FE2B-F46D-1B43-B502-46E515E7D5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E25412-7325-D54D-B4AA-E9461B6A0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827C-E27D-FD42-8CFC-F5135A25DDDF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C81C44-1C72-F541-AEE2-22DC8EFD0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6FF3D6-977C-D74C-91FA-CC9E566D3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3E74-0224-F14F-A40E-F21384D0E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0600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C04BC-7E48-D14D-B344-82FBDB1D2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90EAAE-C665-4644-B6EF-3373877619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8FAF8E-B608-DF4E-B817-C71777CE16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D02FC4-3220-1441-AE87-C1E51A26F4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827C-E27D-FD42-8CFC-F5135A25DDDF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854A64-0FF5-EA49-8889-23A3FDE89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510D7-02B3-A84D-8716-A7E98DD6CA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3E74-0224-F14F-A40E-F21384D0E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0489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768F7-5D0B-A547-B5C9-310733A4A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5264D-058E-6B4C-A0E4-59015AB402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22D61A-F86D-7642-B53F-1B8CD20313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52C2D7-F9E1-4A4E-8795-C3567428D0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9AB9E7-6D4B-E040-AC03-E6F70055A0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017A12-5C7E-794D-97DD-8F7F0CF03D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827C-E27D-FD42-8CFC-F5135A25DDDF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BF2E42F-E36C-F843-8BFC-8730FFCB9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1B85F9-F80F-A247-9803-79D02AAC64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3E74-0224-F14F-A40E-F21384D0E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47907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C4540-1762-8B4F-BC7E-2DBEB0DF3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351E506-22B1-C84B-BF67-F716A01A7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827C-E27D-FD42-8CFC-F5135A25DDDF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194FDF-E059-D046-A1EE-9CA2F841A9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E9A4621-F50C-C947-8E67-E125741F64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3E74-0224-F14F-A40E-F21384D0E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95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B55189-3685-FB43-B4F5-20292EE1C1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827C-E27D-FD42-8CFC-F5135A25DDDF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393CC9-D92C-364D-9E62-65CC981FB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5F4797-593B-E14E-AA47-19B410DA07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3E74-0224-F14F-A40E-F21384D0E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6482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683A5-41C4-D241-835C-59190021D2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67C9C3-5F73-2242-A66D-DEE3A548B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F82D42-A6E8-0E40-90D1-90F3ECE23B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1D6883-52B1-B44F-AD2B-5888189E03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827C-E27D-FD42-8CFC-F5135A25DDDF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422367-2AED-6346-87BB-ECAC1E71A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9CE2A4-6E7D-1247-BA4F-BC7316564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3E74-0224-F14F-A40E-F21384D0E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03655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215738-77A9-9B41-8D25-970F097CA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77DE09-6BE3-D54D-B9BE-B307C14009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9318833-C5E6-3F4B-9875-AF85243FC9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5E681-40CD-9A4B-B43D-0518ACA59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827C-E27D-FD42-8CFC-F5135A25DDDF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12F45A-7AE6-8A4C-ADA7-DF7448F2EE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CDF6ED-67C4-004F-99E4-638BDD267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DC3E74-0224-F14F-A40E-F21384D0E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760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6000">
              <a:schemeClr val="accent1">
                <a:lumMod val="50000"/>
              </a:schemeClr>
            </a:gs>
            <a:gs pos="52000">
              <a:schemeClr val="accent5">
                <a:lumMod val="75000"/>
              </a:schemeClr>
            </a:gs>
            <a:gs pos="87000">
              <a:schemeClr val="accent1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4E38A0-C75C-A543-A5BF-5CE4D112AF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FC060-34FF-BF4A-878D-1DA81007A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8839F0-B49E-534E-95C0-CE4F40A55C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9827C-E27D-FD42-8CFC-F5135A25DDDF}" type="datetimeFigureOut">
              <a:rPr lang="en-US" smtClean="0"/>
              <a:t>3/29/2022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9C48C-E702-0A4D-B1AE-728B8F9584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DCEB1-54A9-FB41-BB92-A134ED4396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DC3E74-0224-F14F-A40E-F21384D0E1B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5463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ack truck parked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7A988D10-915F-401B-9332-3D93721FD5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1431" y="3743909"/>
            <a:ext cx="4279745" cy="20224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4C662A2-FC6A-45E3-BE8C-1D3AB33655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822" y="747451"/>
            <a:ext cx="2022410" cy="20224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319D4F4-EB82-42B4-AC09-25F013652470}"/>
              </a:ext>
            </a:extLst>
          </p:cNvPr>
          <p:cNvSpPr txBox="1"/>
          <p:nvPr/>
        </p:nvSpPr>
        <p:spPr>
          <a:xfrm>
            <a:off x="8835427" y="973826"/>
            <a:ext cx="31357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Ventura County Sheriff’s Office </a:t>
            </a:r>
          </a:p>
          <a:p>
            <a:pPr algn="ctr"/>
            <a:r>
              <a:rPr lang="en-US" sz="32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C-45X-4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5C960C-F8EE-4C86-AD74-9E5018ED107F}"/>
              </a:ext>
            </a:extLst>
          </p:cNvPr>
          <p:cNvSpPr txBox="1"/>
          <p:nvPr/>
        </p:nvSpPr>
        <p:spPr>
          <a:xfrm>
            <a:off x="7691431" y="2854141"/>
            <a:ext cx="441037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Vehicle Presentation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8C3A54-67DD-4A44-A5C7-97E9FB12F0D0}"/>
              </a:ext>
            </a:extLst>
          </p:cNvPr>
          <p:cNvSpPr txBox="1"/>
          <p:nvPr/>
        </p:nvSpPr>
        <p:spPr>
          <a:xfrm>
            <a:off x="9578325" y="6200312"/>
            <a:ext cx="26136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For best results, please view in </a:t>
            </a:r>
          </a:p>
          <a:p>
            <a:pPr algn="ctr"/>
            <a:r>
              <a:rPr lang="en-US" sz="1400" b="1" i="1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Slide Show Mode</a:t>
            </a:r>
          </a:p>
        </p:txBody>
      </p:sp>
    </p:spTree>
    <p:extLst>
      <p:ext uri="{BB962C8B-B14F-4D97-AF65-F5344CB8AC3E}">
        <p14:creationId xmlns:p14="http://schemas.microsoft.com/office/powerpoint/2010/main" val="3826863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ky, road, truck&#10;&#10;Description automatically generated">
            <a:extLst>
              <a:ext uri="{FF2B5EF4-FFF2-40B4-BE49-F238E27FC236}">
                <a16:creationId xmlns:a16="http://schemas.microsoft.com/office/drawing/2014/main" id="{760D830E-88FD-4527-ABF3-00560F3A39B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14" y="-12061"/>
            <a:ext cx="11003973" cy="4563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A picture containing indoor, open, kitchen appliance, stove&#10;&#10;Description automatically generated">
            <a:extLst>
              <a:ext uri="{FF2B5EF4-FFF2-40B4-BE49-F238E27FC236}">
                <a16:creationId xmlns:a16="http://schemas.microsoft.com/office/drawing/2014/main" id="{983DBEB5-723C-43EA-84C4-A1632F414D1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86" y="3969325"/>
            <a:ext cx="2757441" cy="1839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picture containing indoor, stainless, steel, kitchen&#10;&#10;Description automatically generated">
            <a:extLst>
              <a:ext uri="{FF2B5EF4-FFF2-40B4-BE49-F238E27FC236}">
                <a16:creationId xmlns:a16="http://schemas.microsoft.com/office/drawing/2014/main" id="{5A9A446F-4B00-4AA4-81D2-9A1373100F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622" y="4982914"/>
            <a:ext cx="2757441" cy="1839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14" descr="A picture containing indoor, stainless&#10;&#10;Description automatically generated">
            <a:extLst>
              <a:ext uri="{FF2B5EF4-FFF2-40B4-BE49-F238E27FC236}">
                <a16:creationId xmlns:a16="http://schemas.microsoft.com/office/drawing/2014/main" id="{27DE31C6-0B18-4BC0-B4C1-BD6B72E449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9999" y="3969324"/>
            <a:ext cx="2757442" cy="1839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icture containing indoor, floor, stainless, steel&#10;&#10;Description automatically generated">
            <a:extLst>
              <a:ext uri="{FF2B5EF4-FFF2-40B4-BE49-F238E27FC236}">
                <a16:creationId xmlns:a16="http://schemas.microsoft.com/office/drawing/2014/main" id="{6E263894-BBF3-4B5A-B655-6A93281966A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1850" y="5061171"/>
            <a:ext cx="2757441" cy="1839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91C015B0-8EEA-40F7-8835-8C1C2BD437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86" y="89239"/>
            <a:ext cx="2879327" cy="1920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A picture containing floor, indoor, appliance&#10;&#10;Description automatically generated">
            <a:extLst>
              <a:ext uri="{FF2B5EF4-FFF2-40B4-BE49-F238E27FC236}">
                <a16:creationId xmlns:a16="http://schemas.microsoft.com/office/drawing/2014/main" id="{7BA536AC-A25D-4F82-9D30-8BBDAAE7B9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9291" y="3969324"/>
            <a:ext cx="2712981" cy="1809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Cross 17">
            <a:extLst>
              <a:ext uri="{FF2B5EF4-FFF2-40B4-BE49-F238E27FC236}">
                <a16:creationId xmlns:a16="http://schemas.microsoft.com/office/drawing/2014/main" id="{AB4629DF-5397-4CD7-8170-CFEC12D64F72}"/>
              </a:ext>
            </a:extLst>
          </p:cNvPr>
          <p:cNvSpPr/>
          <p:nvPr/>
        </p:nvSpPr>
        <p:spPr>
          <a:xfrm>
            <a:off x="1433945" y="3144121"/>
            <a:ext cx="394855" cy="363682"/>
          </a:xfrm>
          <a:prstGeom prst="plus">
            <a:avLst>
              <a:gd name="adj" fmla="val 4225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ross 20">
            <a:extLst>
              <a:ext uri="{FF2B5EF4-FFF2-40B4-BE49-F238E27FC236}">
                <a16:creationId xmlns:a16="http://schemas.microsoft.com/office/drawing/2014/main" id="{5664B6AF-81F6-4F9E-BAB3-547ADFC435DC}"/>
              </a:ext>
            </a:extLst>
          </p:cNvPr>
          <p:cNvSpPr/>
          <p:nvPr/>
        </p:nvSpPr>
        <p:spPr>
          <a:xfrm>
            <a:off x="2148299" y="3144121"/>
            <a:ext cx="394855" cy="363682"/>
          </a:xfrm>
          <a:prstGeom prst="plus">
            <a:avLst>
              <a:gd name="adj" fmla="val 4225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Cross 21">
            <a:extLst>
              <a:ext uri="{FF2B5EF4-FFF2-40B4-BE49-F238E27FC236}">
                <a16:creationId xmlns:a16="http://schemas.microsoft.com/office/drawing/2014/main" id="{D31BBE45-8118-40EE-9A05-3528B0A5D116}"/>
              </a:ext>
            </a:extLst>
          </p:cNvPr>
          <p:cNvSpPr/>
          <p:nvPr/>
        </p:nvSpPr>
        <p:spPr>
          <a:xfrm>
            <a:off x="3343837" y="2135930"/>
            <a:ext cx="394855" cy="363682"/>
          </a:xfrm>
          <a:prstGeom prst="plus">
            <a:avLst>
              <a:gd name="adj" fmla="val 4225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ross 22">
            <a:extLst>
              <a:ext uri="{FF2B5EF4-FFF2-40B4-BE49-F238E27FC236}">
                <a16:creationId xmlns:a16="http://schemas.microsoft.com/office/drawing/2014/main" id="{7C355106-10A8-442B-8A0F-9900DE317691}"/>
              </a:ext>
            </a:extLst>
          </p:cNvPr>
          <p:cNvSpPr/>
          <p:nvPr/>
        </p:nvSpPr>
        <p:spPr>
          <a:xfrm>
            <a:off x="4991292" y="3147153"/>
            <a:ext cx="394855" cy="363682"/>
          </a:xfrm>
          <a:prstGeom prst="plus">
            <a:avLst>
              <a:gd name="adj" fmla="val 4225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ross 23">
            <a:extLst>
              <a:ext uri="{FF2B5EF4-FFF2-40B4-BE49-F238E27FC236}">
                <a16:creationId xmlns:a16="http://schemas.microsoft.com/office/drawing/2014/main" id="{848A4B06-7B60-456B-8A26-0206BC12AC17}"/>
              </a:ext>
            </a:extLst>
          </p:cNvPr>
          <p:cNvSpPr/>
          <p:nvPr/>
        </p:nvSpPr>
        <p:spPr>
          <a:xfrm>
            <a:off x="6675714" y="3144121"/>
            <a:ext cx="394855" cy="363682"/>
          </a:xfrm>
          <a:prstGeom prst="plus">
            <a:avLst>
              <a:gd name="adj" fmla="val 4225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Cross 24">
            <a:extLst>
              <a:ext uri="{FF2B5EF4-FFF2-40B4-BE49-F238E27FC236}">
                <a16:creationId xmlns:a16="http://schemas.microsoft.com/office/drawing/2014/main" id="{F3031BFA-3DB1-4A4B-ACA5-C4A303DD1524}"/>
              </a:ext>
            </a:extLst>
          </p:cNvPr>
          <p:cNvSpPr/>
          <p:nvPr/>
        </p:nvSpPr>
        <p:spPr>
          <a:xfrm>
            <a:off x="7439430" y="3147153"/>
            <a:ext cx="394855" cy="363682"/>
          </a:xfrm>
          <a:prstGeom prst="plus">
            <a:avLst>
              <a:gd name="adj" fmla="val 4225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A86FC75-FC38-4923-8E47-C2DA0E870DD4}"/>
              </a:ext>
            </a:extLst>
          </p:cNvPr>
          <p:cNvSpPr txBox="1"/>
          <p:nvPr/>
        </p:nvSpPr>
        <p:spPr>
          <a:xfrm>
            <a:off x="6222124" y="34390"/>
            <a:ext cx="5917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Curbside Body Compartments</a:t>
            </a:r>
          </a:p>
        </p:txBody>
      </p:sp>
    </p:spTree>
    <p:extLst>
      <p:ext uri="{BB962C8B-B14F-4D97-AF65-F5344CB8AC3E}">
        <p14:creationId xmlns:p14="http://schemas.microsoft.com/office/powerpoint/2010/main" val="163015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ack truck parked on grass&#10;&#10;Description automatically generated with low confidence">
            <a:extLst>
              <a:ext uri="{FF2B5EF4-FFF2-40B4-BE49-F238E27FC236}">
                <a16:creationId xmlns:a16="http://schemas.microsoft.com/office/drawing/2014/main" id="{0354DA76-F760-47C3-A59F-E8AE18CFBA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438" y="0"/>
            <a:ext cx="11293654" cy="4973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ross 3">
            <a:extLst>
              <a:ext uri="{FF2B5EF4-FFF2-40B4-BE49-F238E27FC236}">
                <a16:creationId xmlns:a16="http://schemas.microsoft.com/office/drawing/2014/main" id="{628EA98B-272A-4819-A642-BBC6579CF8C4}"/>
              </a:ext>
            </a:extLst>
          </p:cNvPr>
          <p:cNvSpPr/>
          <p:nvPr/>
        </p:nvSpPr>
        <p:spPr>
          <a:xfrm>
            <a:off x="4779573" y="3507803"/>
            <a:ext cx="394855" cy="363682"/>
          </a:xfrm>
          <a:prstGeom prst="plus">
            <a:avLst>
              <a:gd name="adj" fmla="val 4225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Cross 4">
            <a:extLst>
              <a:ext uri="{FF2B5EF4-FFF2-40B4-BE49-F238E27FC236}">
                <a16:creationId xmlns:a16="http://schemas.microsoft.com/office/drawing/2014/main" id="{40EB7DFC-3354-4E65-B140-F29BBA200AC2}"/>
              </a:ext>
            </a:extLst>
          </p:cNvPr>
          <p:cNvSpPr/>
          <p:nvPr/>
        </p:nvSpPr>
        <p:spPr>
          <a:xfrm>
            <a:off x="6900622" y="3325962"/>
            <a:ext cx="394855" cy="363682"/>
          </a:xfrm>
          <a:prstGeom prst="plus">
            <a:avLst>
              <a:gd name="adj" fmla="val 4225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Cross 5">
            <a:extLst>
              <a:ext uri="{FF2B5EF4-FFF2-40B4-BE49-F238E27FC236}">
                <a16:creationId xmlns:a16="http://schemas.microsoft.com/office/drawing/2014/main" id="{02BD7314-66DF-453C-872A-C6C31CE69C37}"/>
              </a:ext>
            </a:extLst>
          </p:cNvPr>
          <p:cNvSpPr/>
          <p:nvPr/>
        </p:nvSpPr>
        <p:spPr>
          <a:xfrm>
            <a:off x="7570070" y="1778851"/>
            <a:ext cx="394855" cy="363682"/>
          </a:xfrm>
          <a:prstGeom prst="plus">
            <a:avLst>
              <a:gd name="adj" fmla="val 4225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Cross 6">
            <a:extLst>
              <a:ext uri="{FF2B5EF4-FFF2-40B4-BE49-F238E27FC236}">
                <a16:creationId xmlns:a16="http://schemas.microsoft.com/office/drawing/2014/main" id="{9916CEF3-CD74-4C66-9D1A-B99CE8DBBE06}"/>
              </a:ext>
            </a:extLst>
          </p:cNvPr>
          <p:cNvSpPr/>
          <p:nvPr/>
        </p:nvSpPr>
        <p:spPr>
          <a:xfrm>
            <a:off x="10208166" y="3432678"/>
            <a:ext cx="394855" cy="363682"/>
          </a:xfrm>
          <a:prstGeom prst="plus">
            <a:avLst>
              <a:gd name="adj" fmla="val 4225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Cross 7">
            <a:extLst>
              <a:ext uri="{FF2B5EF4-FFF2-40B4-BE49-F238E27FC236}">
                <a16:creationId xmlns:a16="http://schemas.microsoft.com/office/drawing/2014/main" id="{92C3F547-5236-4B52-936F-628714461150}"/>
              </a:ext>
            </a:extLst>
          </p:cNvPr>
          <p:cNvSpPr/>
          <p:nvPr/>
        </p:nvSpPr>
        <p:spPr>
          <a:xfrm>
            <a:off x="10997478" y="3231942"/>
            <a:ext cx="394855" cy="363682"/>
          </a:xfrm>
          <a:prstGeom prst="plus">
            <a:avLst>
              <a:gd name="adj" fmla="val 4225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indoor, subway&#10;&#10;Description automatically generated">
            <a:extLst>
              <a:ext uri="{FF2B5EF4-FFF2-40B4-BE49-F238E27FC236}">
                <a16:creationId xmlns:a16="http://schemas.microsoft.com/office/drawing/2014/main" id="{1C96C342-9499-416C-BAD9-32AB7E4EF2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85" y="31094"/>
            <a:ext cx="2262565" cy="3392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A picture containing indoor, floor&#10;&#10;Description automatically generated">
            <a:extLst>
              <a:ext uri="{FF2B5EF4-FFF2-40B4-BE49-F238E27FC236}">
                <a16:creationId xmlns:a16="http://schemas.microsoft.com/office/drawing/2014/main" id="{0D4D8A23-96DF-424A-9BCE-4F5994DC98F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5888" y="4753877"/>
            <a:ext cx="2723218" cy="18163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picture containing indoor, steel&#10;&#10;Description automatically generated">
            <a:extLst>
              <a:ext uri="{FF2B5EF4-FFF2-40B4-BE49-F238E27FC236}">
                <a16:creationId xmlns:a16="http://schemas.microsoft.com/office/drawing/2014/main" id="{3F0691D3-2D7A-4C19-8D67-0F85B99E40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797" y="4753878"/>
            <a:ext cx="2723218" cy="18163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A picture containing indoor, cluttered&#10;&#10;Description automatically generated">
            <a:extLst>
              <a:ext uri="{FF2B5EF4-FFF2-40B4-BE49-F238E27FC236}">
                <a16:creationId xmlns:a16="http://schemas.microsoft.com/office/drawing/2014/main" id="{F1F642B0-2142-49B1-94FD-6063E7BF11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7841" y="4753878"/>
            <a:ext cx="2723221" cy="1816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A picture containing indoor, cluttered, kitchen appliance&#10;&#10;Description automatically generated">
            <a:extLst>
              <a:ext uri="{FF2B5EF4-FFF2-40B4-BE49-F238E27FC236}">
                <a16:creationId xmlns:a16="http://schemas.microsoft.com/office/drawing/2014/main" id="{25241B9A-16A9-40B7-893D-323BDB934F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9086" y="4753877"/>
            <a:ext cx="2723220" cy="18163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4B8431D-CC0A-4734-8020-2D57788E535C}"/>
              </a:ext>
            </a:extLst>
          </p:cNvPr>
          <p:cNvSpPr txBox="1"/>
          <p:nvPr/>
        </p:nvSpPr>
        <p:spPr>
          <a:xfrm>
            <a:off x="6041062" y="31094"/>
            <a:ext cx="6112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3600" b="1">
                <a:solidFill>
                  <a:schemeClr val="bg1">
                    <a:lumMod val="8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Streetside Body Compartments</a:t>
            </a:r>
          </a:p>
        </p:txBody>
      </p:sp>
    </p:spTree>
    <p:extLst>
      <p:ext uri="{BB962C8B-B14F-4D97-AF65-F5344CB8AC3E}">
        <p14:creationId xmlns:p14="http://schemas.microsoft.com/office/powerpoint/2010/main" val="689816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truck is parked on the side of the road&#10;&#10;Description automatically generated">
            <a:extLst>
              <a:ext uri="{FF2B5EF4-FFF2-40B4-BE49-F238E27FC236}">
                <a16:creationId xmlns:a16="http://schemas.microsoft.com/office/drawing/2014/main" id="{2AA4239A-8FDA-4A72-90B7-1E4F94E86F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047" y="704192"/>
            <a:ext cx="4735942" cy="2940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 descr="A truck with a satellite dish on top of it&#10;&#10;Description automatically generated with low confidence">
            <a:extLst>
              <a:ext uri="{FF2B5EF4-FFF2-40B4-BE49-F238E27FC236}">
                <a16:creationId xmlns:a16="http://schemas.microsoft.com/office/drawing/2014/main" id="{CC8006A4-319D-4E12-840C-5B52CEA89B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82013" y="744378"/>
            <a:ext cx="4735942" cy="2940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Cross 11">
            <a:extLst>
              <a:ext uri="{FF2B5EF4-FFF2-40B4-BE49-F238E27FC236}">
                <a16:creationId xmlns:a16="http://schemas.microsoft.com/office/drawing/2014/main" id="{CD0D7626-59C6-4024-A60F-BB266B8FEBB1}"/>
              </a:ext>
            </a:extLst>
          </p:cNvPr>
          <p:cNvSpPr/>
          <p:nvPr/>
        </p:nvSpPr>
        <p:spPr>
          <a:xfrm>
            <a:off x="1416773" y="1434816"/>
            <a:ext cx="394855" cy="363682"/>
          </a:xfrm>
          <a:prstGeom prst="plus">
            <a:avLst>
              <a:gd name="adj" fmla="val 4225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CA9F577-1EF9-4979-962E-3DE10E13E94A}"/>
              </a:ext>
            </a:extLst>
          </p:cNvPr>
          <p:cNvGrpSpPr/>
          <p:nvPr/>
        </p:nvGrpSpPr>
        <p:grpSpPr>
          <a:xfrm>
            <a:off x="3492597" y="3792155"/>
            <a:ext cx="3321873" cy="2648945"/>
            <a:chOff x="127072" y="3751118"/>
            <a:chExt cx="3321873" cy="2648945"/>
          </a:xfrm>
        </p:grpSpPr>
        <p:pic>
          <p:nvPicPr>
            <p:cNvPr id="11" name="Picture 10" descr="A black truck parked in front of a building&#10;&#10;Description automatically generated with low confidence">
              <a:extLst>
                <a:ext uri="{FF2B5EF4-FFF2-40B4-BE49-F238E27FC236}">
                  <a16:creationId xmlns:a16="http://schemas.microsoft.com/office/drawing/2014/main" id="{90421FC4-D360-4E6C-BD7A-6A589B002D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0645" y="3751118"/>
              <a:ext cx="2595409" cy="202188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42F73FC-F170-4BDC-AB18-E45FE5D7AF61}"/>
                </a:ext>
              </a:extLst>
            </p:cNvPr>
            <p:cNvSpPr txBox="1"/>
            <p:nvPr/>
          </p:nvSpPr>
          <p:spPr>
            <a:xfrm>
              <a:off x="127072" y="5753732"/>
              <a:ext cx="33218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75000"/>
                    </a:schemeClr>
                  </a:solidFill>
                </a:rPr>
                <a:t>(2) Small (&lt; 8’) slide-outs in forward operations area</a:t>
              </a:r>
            </a:p>
          </p:txBody>
        </p:sp>
      </p:grpSp>
      <p:sp>
        <p:nvSpPr>
          <p:cNvPr id="16" name="Cross 15">
            <a:extLst>
              <a:ext uri="{FF2B5EF4-FFF2-40B4-BE49-F238E27FC236}">
                <a16:creationId xmlns:a16="http://schemas.microsoft.com/office/drawing/2014/main" id="{94C471EF-A67F-4E59-9E4B-BB54897FD734}"/>
              </a:ext>
            </a:extLst>
          </p:cNvPr>
          <p:cNvSpPr/>
          <p:nvPr/>
        </p:nvSpPr>
        <p:spPr>
          <a:xfrm>
            <a:off x="2370137" y="2408952"/>
            <a:ext cx="394855" cy="363682"/>
          </a:xfrm>
          <a:prstGeom prst="plus">
            <a:avLst>
              <a:gd name="adj" fmla="val 4225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70E10CE-26D2-43B8-971E-2666BCA46B6F}"/>
              </a:ext>
            </a:extLst>
          </p:cNvPr>
          <p:cNvGrpSpPr/>
          <p:nvPr/>
        </p:nvGrpSpPr>
        <p:grpSpPr>
          <a:xfrm>
            <a:off x="252747" y="3788232"/>
            <a:ext cx="3078298" cy="2665394"/>
            <a:chOff x="165721" y="3782647"/>
            <a:chExt cx="3078298" cy="2665394"/>
          </a:xfrm>
        </p:grpSpPr>
        <p:pic>
          <p:nvPicPr>
            <p:cNvPr id="1026" name="Picture 2">
              <a:extLst>
                <a:ext uri="{FF2B5EF4-FFF2-40B4-BE49-F238E27FC236}">
                  <a16:creationId xmlns:a16="http://schemas.microsoft.com/office/drawing/2014/main" id="{8414A7C0-C95B-415F-B3C4-89BF57D6623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65721" y="3782647"/>
              <a:ext cx="3078298" cy="20190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C0E4BEC-5C2A-4DDC-AE85-B681696C197A}"/>
                </a:ext>
              </a:extLst>
            </p:cNvPr>
            <p:cNvSpPr txBox="1"/>
            <p:nvPr/>
          </p:nvSpPr>
          <p:spPr>
            <a:xfrm>
              <a:off x="165721" y="5801710"/>
              <a:ext cx="307829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75000"/>
                    </a:schemeClr>
                  </a:solidFill>
                </a:rPr>
                <a:t>Freightliner M2-112 chassis includes (2) 50-gal. fuel tanks                    </a:t>
              </a:r>
            </a:p>
          </p:txBody>
        </p:sp>
      </p:grpSp>
      <p:sp>
        <p:nvSpPr>
          <p:cNvPr id="19" name="Cross 18">
            <a:extLst>
              <a:ext uri="{FF2B5EF4-FFF2-40B4-BE49-F238E27FC236}">
                <a16:creationId xmlns:a16="http://schemas.microsoft.com/office/drawing/2014/main" id="{69A92569-DF18-4828-B457-9B510C6CFDDE}"/>
              </a:ext>
            </a:extLst>
          </p:cNvPr>
          <p:cNvSpPr/>
          <p:nvPr/>
        </p:nvSpPr>
        <p:spPr>
          <a:xfrm>
            <a:off x="8235021" y="2201903"/>
            <a:ext cx="394855" cy="363682"/>
          </a:xfrm>
          <a:prstGeom prst="plus">
            <a:avLst>
              <a:gd name="adj" fmla="val 4225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Cross 19">
            <a:extLst>
              <a:ext uri="{FF2B5EF4-FFF2-40B4-BE49-F238E27FC236}">
                <a16:creationId xmlns:a16="http://schemas.microsoft.com/office/drawing/2014/main" id="{6B73E046-BF74-43B8-A2AB-755DC03D6438}"/>
              </a:ext>
            </a:extLst>
          </p:cNvPr>
          <p:cNvSpPr/>
          <p:nvPr/>
        </p:nvSpPr>
        <p:spPr>
          <a:xfrm>
            <a:off x="8539264" y="1082564"/>
            <a:ext cx="394855" cy="363682"/>
          </a:xfrm>
          <a:prstGeom prst="plus">
            <a:avLst>
              <a:gd name="adj" fmla="val 4225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ross 20">
            <a:extLst>
              <a:ext uri="{FF2B5EF4-FFF2-40B4-BE49-F238E27FC236}">
                <a16:creationId xmlns:a16="http://schemas.microsoft.com/office/drawing/2014/main" id="{F307A341-7B9F-4D54-99B3-50640A19DA62}"/>
              </a:ext>
            </a:extLst>
          </p:cNvPr>
          <p:cNvSpPr/>
          <p:nvPr/>
        </p:nvSpPr>
        <p:spPr>
          <a:xfrm>
            <a:off x="9274477" y="2408952"/>
            <a:ext cx="394855" cy="363682"/>
          </a:xfrm>
          <a:prstGeom prst="plus">
            <a:avLst>
              <a:gd name="adj" fmla="val 4225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6532E2F9-7602-435E-B5AC-A9A666194D38}"/>
              </a:ext>
            </a:extLst>
          </p:cNvPr>
          <p:cNvGrpSpPr/>
          <p:nvPr/>
        </p:nvGrpSpPr>
        <p:grpSpPr>
          <a:xfrm>
            <a:off x="6572804" y="3792155"/>
            <a:ext cx="2534116" cy="2944108"/>
            <a:chOff x="6727444" y="3525333"/>
            <a:chExt cx="2534116" cy="2944108"/>
          </a:xfrm>
        </p:grpSpPr>
        <p:pic>
          <p:nvPicPr>
            <p:cNvPr id="22" name="Picture 21" descr="A black truck parked in front of a building&#10;&#10;Description automatically generated with low confidence">
              <a:extLst>
                <a:ext uri="{FF2B5EF4-FFF2-40B4-BE49-F238E27FC236}">
                  <a16:creationId xmlns:a16="http://schemas.microsoft.com/office/drawing/2014/main" id="{72507AFA-1B4E-4078-A1CB-07AA677D02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01017" y="3525333"/>
              <a:ext cx="2460543" cy="201795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1D07017-EE7B-4354-B871-138858C0C958}"/>
                </a:ext>
              </a:extLst>
            </p:cNvPr>
            <p:cNvSpPr txBox="1"/>
            <p:nvPr/>
          </p:nvSpPr>
          <p:spPr>
            <a:xfrm>
              <a:off x="6727444" y="5546111"/>
              <a:ext cx="24605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75000"/>
                    </a:schemeClr>
                  </a:solidFill>
                </a:rPr>
                <a:t>(2) Large (12’-18’) slide-outs in rear conference area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371E26D-B565-4E43-AA48-DFF6FE6B2816}"/>
              </a:ext>
            </a:extLst>
          </p:cNvPr>
          <p:cNvGrpSpPr/>
          <p:nvPr/>
        </p:nvGrpSpPr>
        <p:grpSpPr>
          <a:xfrm>
            <a:off x="9759811" y="3792155"/>
            <a:ext cx="2234943" cy="3065845"/>
            <a:chOff x="9852570" y="3518591"/>
            <a:chExt cx="2234943" cy="3065845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5BA7F2F-79D2-4DA1-8FB8-D952033791B4}"/>
                </a:ext>
              </a:extLst>
            </p:cNvPr>
            <p:cNvSpPr txBox="1"/>
            <p:nvPr/>
          </p:nvSpPr>
          <p:spPr>
            <a:xfrm>
              <a:off x="9852570" y="5938105"/>
              <a:ext cx="223494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75000"/>
                    </a:schemeClr>
                  </a:solidFill>
                </a:rPr>
                <a:t>4-ton ECU, 42’ mast, Zico ladder</a:t>
              </a:r>
            </a:p>
          </p:txBody>
        </p:sp>
        <p:pic>
          <p:nvPicPr>
            <p:cNvPr id="30" name="Picture 29" descr="A picture containing sky, grass, outdoor&#10;&#10;Description automatically generated">
              <a:extLst>
                <a:ext uri="{FF2B5EF4-FFF2-40B4-BE49-F238E27FC236}">
                  <a16:creationId xmlns:a16="http://schemas.microsoft.com/office/drawing/2014/main" id="{5BEE4FF5-B2FC-42A8-92CF-6F87B55B41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852570" y="3518591"/>
              <a:ext cx="2050091" cy="241951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849C12C4-3FD4-4910-9BB8-45774CE56F95}"/>
              </a:ext>
            </a:extLst>
          </p:cNvPr>
          <p:cNvSpPr txBox="1"/>
          <p:nvPr/>
        </p:nvSpPr>
        <p:spPr>
          <a:xfrm>
            <a:off x="7342431" y="63195"/>
            <a:ext cx="48347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Integral Vehicle Options</a:t>
            </a:r>
          </a:p>
        </p:txBody>
      </p:sp>
    </p:spTree>
    <p:extLst>
      <p:ext uri="{BB962C8B-B14F-4D97-AF65-F5344CB8AC3E}">
        <p14:creationId xmlns:p14="http://schemas.microsoft.com/office/powerpoint/2010/main" val="4028079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eiling, indoor, floor&#10;&#10;Description automatically generated">
            <a:extLst>
              <a:ext uri="{FF2B5EF4-FFF2-40B4-BE49-F238E27FC236}">
                <a16:creationId xmlns:a16="http://schemas.microsoft.com/office/drawing/2014/main" id="{97936450-E75A-491A-B5DF-6F38EB6D6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54" y="1052345"/>
            <a:ext cx="6829912" cy="5102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FD57CD-0BBD-447F-8EB8-FD4B897C9B04}"/>
              </a:ext>
            </a:extLst>
          </p:cNvPr>
          <p:cNvSpPr txBox="1"/>
          <p:nvPr/>
        </p:nvSpPr>
        <p:spPr>
          <a:xfrm>
            <a:off x="7169438" y="83743"/>
            <a:ext cx="49940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Forward Operations Area</a:t>
            </a:r>
          </a:p>
        </p:txBody>
      </p:sp>
      <p:sp>
        <p:nvSpPr>
          <p:cNvPr id="18" name="Cross 17">
            <a:extLst>
              <a:ext uri="{FF2B5EF4-FFF2-40B4-BE49-F238E27FC236}">
                <a16:creationId xmlns:a16="http://schemas.microsoft.com/office/drawing/2014/main" id="{C99C453A-FB80-49EA-AF9A-FC6DED935F46}"/>
              </a:ext>
            </a:extLst>
          </p:cNvPr>
          <p:cNvSpPr/>
          <p:nvPr/>
        </p:nvSpPr>
        <p:spPr>
          <a:xfrm>
            <a:off x="5987980" y="3247159"/>
            <a:ext cx="394855" cy="363682"/>
          </a:xfrm>
          <a:prstGeom prst="plus">
            <a:avLst>
              <a:gd name="adj" fmla="val 4225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242D3C3-5BB6-4DDA-8D2D-872FADE7BF92}"/>
              </a:ext>
            </a:extLst>
          </p:cNvPr>
          <p:cNvGrpSpPr/>
          <p:nvPr/>
        </p:nvGrpSpPr>
        <p:grpSpPr>
          <a:xfrm>
            <a:off x="7119264" y="4598761"/>
            <a:ext cx="5044251" cy="2069919"/>
            <a:chOff x="7119265" y="4240399"/>
            <a:chExt cx="5044251" cy="2069919"/>
          </a:xfrm>
        </p:grpSpPr>
        <p:pic>
          <p:nvPicPr>
            <p:cNvPr id="5" name="Picture 4" descr="A room with a table and chairs&#10;&#10;Description automatically generated with low confidence">
              <a:extLst>
                <a:ext uri="{FF2B5EF4-FFF2-40B4-BE49-F238E27FC236}">
                  <a16:creationId xmlns:a16="http://schemas.microsoft.com/office/drawing/2014/main" id="{571043A5-44CB-428E-B7DF-9A85FAEC7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19265" y="4269773"/>
              <a:ext cx="2720726" cy="204054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0727C3A-8EBD-4C6E-A85E-F293D0368999}"/>
                </a:ext>
              </a:extLst>
            </p:cNvPr>
            <p:cNvSpPr txBox="1"/>
            <p:nvPr/>
          </p:nvSpPr>
          <p:spPr>
            <a:xfrm>
              <a:off x="9900832" y="4240399"/>
              <a:ext cx="2262684" cy="206210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</a:rPr>
                <a:t>Additional features are overhead C-Tech storage cabinets, removeable conference table, glass dry erase board, and a 70” touchscreen monitor with screen-sharing technology. </a:t>
              </a:r>
              <a:endParaRPr lang="en-US" sz="1600" dirty="0"/>
            </a:p>
          </p:txBody>
        </p:sp>
      </p:grpSp>
      <p:sp>
        <p:nvSpPr>
          <p:cNvPr id="22" name="Cross 21">
            <a:extLst>
              <a:ext uri="{FF2B5EF4-FFF2-40B4-BE49-F238E27FC236}">
                <a16:creationId xmlns:a16="http://schemas.microsoft.com/office/drawing/2014/main" id="{0C575324-62F5-4819-9023-5E1FE545A542}"/>
              </a:ext>
            </a:extLst>
          </p:cNvPr>
          <p:cNvSpPr/>
          <p:nvPr/>
        </p:nvSpPr>
        <p:spPr>
          <a:xfrm>
            <a:off x="3169955" y="2835854"/>
            <a:ext cx="394855" cy="363682"/>
          </a:xfrm>
          <a:prstGeom prst="plus">
            <a:avLst>
              <a:gd name="adj" fmla="val 4225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Cross 23">
            <a:extLst>
              <a:ext uri="{FF2B5EF4-FFF2-40B4-BE49-F238E27FC236}">
                <a16:creationId xmlns:a16="http://schemas.microsoft.com/office/drawing/2014/main" id="{D5D07B44-34BF-4CA9-9C44-6818E96B75A8}"/>
              </a:ext>
            </a:extLst>
          </p:cNvPr>
          <p:cNvSpPr/>
          <p:nvPr/>
        </p:nvSpPr>
        <p:spPr>
          <a:xfrm>
            <a:off x="796548" y="2263933"/>
            <a:ext cx="394855" cy="363682"/>
          </a:xfrm>
          <a:prstGeom prst="plus">
            <a:avLst>
              <a:gd name="adj" fmla="val 4225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Cross 25">
            <a:extLst>
              <a:ext uri="{FF2B5EF4-FFF2-40B4-BE49-F238E27FC236}">
                <a16:creationId xmlns:a16="http://schemas.microsoft.com/office/drawing/2014/main" id="{84CEF9CB-49EE-4821-A2F7-ECF8F54E6962}"/>
              </a:ext>
            </a:extLst>
          </p:cNvPr>
          <p:cNvSpPr/>
          <p:nvPr/>
        </p:nvSpPr>
        <p:spPr>
          <a:xfrm>
            <a:off x="3338186" y="4269773"/>
            <a:ext cx="394855" cy="363682"/>
          </a:xfrm>
          <a:prstGeom prst="plus">
            <a:avLst>
              <a:gd name="adj" fmla="val 4225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B363F1F-9116-4D9F-BFAB-D9843AA610F2}"/>
              </a:ext>
            </a:extLst>
          </p:cNvPr>
          <p:cNvGrpSpPr/>
          <p:nvPr/>
        </p:nvGrpSpPr>
        <p:grpSpPr>
          <a:xfrm>
            <a:off x="7119265" y="1004511"/>
            <a:ext cx="5044251" cy="3349187"/>
            <a:chOff x="7119265" y="1004511"/>
            <a:chExt cx="5044251" cy="334918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5EC9E5C-FAC8-4CEE-AAF1-5B9A5307DC9C}"/>
                </a:ext>
              </a:extLst>
            </p:cNvPr>
            <p:cNvSpPr txBox="1"/>
            <p:nvPr/>
          </p:nvSpPr>
          <p:spPr>
            <a:xfrm>
              <a:off x="7119265" y="2599372"/>
              <a:ext cx="504425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Operations area features (4) workstations with PCs, sliding swivel pedestal seats, (6) monitors, and input/output panels with walk-up laptop connections and network inputs. We installed VCSO’s radios, speakers for their PA system, and phones for video teleconferencing. </a:t>
              </a:r>
            </a:p>
          </p:txBody>
        </p:sp>
        <p:pic>
          <p:nvPicPr>
            <p:cNvPr id="12" name="Picture 11" descr="A picture containing text, indoor&#10;&#10;Description automatically generated">
              <a:extLst>
                <a:ext uri="{FF2B5EF4-FFF2-40B4-BE49-F238E27FC236}">
                  <a16:creationId xmlns:a16="http://schemas.microsoft.com/office/drawing/2014/main" id="{DAFCB813-0FA0-43A0-AAC4-AD2F5259F7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89997" y="1004666"/>
              <a:ext cx="2392059" cy="15947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Picture 15" descr="A picture containing text, indoor, floor&#10;&#10;Description automatically generated">
              <a:extLst>
                <a:ext uri="{FF2B5EF4-FFF2-40B4-BE49-F238E27FC236}">
                  <a16:creationId xmlns:a16="http://schemas.microsoft.com/office/drawing/2014/main" id="{B8951F17-D4D7-4EE5-AC9E-8D6E717EC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71685" y="1004511"/>
              <a:ext cx="2392291" cy="159486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61780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4" grpId="0" animBg="1"/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F13755-DB17-491D-AC3D-1F623B5571A8}"/>
              </a:ext>
            </a:extLst>
          </p:cNvPr>
          <p:cNvSpPr txBox="1"/>
          <p:nvPr/>
        </p:nvSpPr>
        <p:spPr>
          <a:xfrm>
            <a:off x="7819698" y="59352"/>
            <a:ext cx="4313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Rear Conference Area</a:t>
            </a:r>
          </a:p>
        </p:txBody>
      </p:sp>
      <p:pic>
        <p:nvPicPr>
          <p:cNvPr id="4" name="Picture 3" descr="A picture containing ceiling, indoor, conference room&#10;&#10;Description automatically generated">
            <a:extLst>
              <a:ext uri="{FF2B5EF4-FFF2-40B4-BE49-F238E27FC236}">
                <a16:creationId xmlns:a16="http://schemas.microsoft.com/office/drawing/2014/main" id="{F1E79DA3-BC17-4828-8691-17230E911B9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4075" y="712540"/>
            <a:ext cx="6668965" cy="342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A picture containing text, indoor, ceiling, computer&#10;&#10;Description automatically generated">
            <a:extLst>
              <a:ext uri="{FF2B5EF4-FFF2-40B4-BE49-F238E27FC236}">
                <a16:creationId xmlns:a16="http://schemas.microsoft.com/office/drawing/2014/main" id="{05620292-870F-40CC-AA23-F6F2F4D5CD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982" y="4226572"/>
            <a:ext cx="3304017" cy="2478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A picture containing text, indoor, ceiling&#10;&#10;Description automatically generated">
            <a:extLst>
              <a:ext uri="{FF2B5EF4-FFF2-40B4-BE49-F238E27FC236}">
                <a16:creationId xmlns:a16="http://schemas.microsoft.com/office/drawing/2014/main" id="{50270839-D7C4-4E1C-B479-DA64275BF6E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9023" y="4226572"/>
            <a:ext cx="3304017" cy="2478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402CBC-8BF3-4D0C-9E48-429C83417E1F}"/>
              </a:ext>
            </a:extLst>
          </p:cNvPr>
          <p:cNvSpPr txBox="1"/>
          <p:nvPr/>
        </p:nvSpPr>
        <p:spPr>
          <a:xfrm>
            <a:off x="7039896" y="648759"/>
            <a:ext cx="5073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The extra-large conference area features (2) large slide-outs with ample bench seating and under-cushion storage.  The conference table has seating for twelve and (2) recessed power and data inputs.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1240CE9-8B0B-4E9A-9018-DEAE943E994F}"/>
              </a:ext>
            </a:extLst>
          </p:cNvPr>
          <p:cNvSpPr txBox="1"/>
          <p:nvPr/>
        </p:nvSpPr>
        <p:spPr>
          <a:xfrm>
            <a:off x="7039896" y="1965041"/>
            <a:ext cx="49980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A 70” touchscreen monitor, videoconference camera, speakers, and a digital clock are mounted on the back wall.</a:t>
            </a:r>
          </a:p>
        </p:txBody>
      </p:sp>
      <p:sp>
        <p:nvSpPr>
          <p:cNvPr id="20" name="Cross 19">
            <a:extLst>
              <a:ext uri="{FF2B5EF4-FFF2-40B4-BE49-F238E27FC236}">
                <a16:creationId xmlns:a16="http://schemas.microsoft.com/office/drawing/2014/main" id="{053B3D0D-A78E-4F6A-AE36-5C0B2590CF77}"/>
              </a:ext>
            </a:extLst>
          </p:cNvPr>
          <p:cNvSpPr/>
          <p:nvPr/>
        </p:nvSpPr>
        <p:spPr>
          <a:xfrm>
            <a:off x="3487632" y="1354452"/>
            <a:ext cx="394855" cy="363682"/>
          </a:xfrm>
          <a:prstGeom prst="plus">
            <a:avLst>
              <a:gd name="adj" fmla="val 4225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Cross 21">
            <a:extLst>
              <a:ext uri="{FF2B5EF4-FFF2-40B4-BE49-F238E27FC236}">
                <a16:creationId xmlns:a16="http://schemas.microsoft.com/office/drawing/2014/main" id="{D125B74D-C9FF-4647-8867-C58997883BE8}"/>
              </a:ext>
            </a:extLst>
          </p:cNvPr>
          <p:cNvSpPr/>
          <p:nvPr/>
        </p:nvSpPr>
        <p:spPr>
          <a:xfrm>
            <a:off x="1229444" y="5089553"/>
            <a:ext cx="394855" cy="363682"/>
          </a:xfrm>
          <a:prstGeom prst="plus">
            <a:avLst>
              <a:gd name="adj" fmla="val 4225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Cross 22">
            <a:extLst>
              <a:ext uri="{FF2B5EF4-FFF2-40B4-BE49-F238E27FC236}">
                <a16:creationId xmlns:a16="http://schemas.microsoft.com/office/drawing/2014/main" id="{02D9468C-30D6-4D5B-9E84-CA6A393BC648}"/>
              </a:ext>
            </a:extLst>
          </p:cNvPr>
          <p:cNvSpPr/>
          <p:nvPr/>
        </p:nvSpPr>
        <p:spPr>
          <a:xfrm>
            <a:off x="5171031" y="4923212"/>
            <a:ext cx="394855" cy="363682"/>
          </a:xfrm>
          <a:prstGeom prst="plus">
            <a:avLst>
              <a:gd name="adj" fmla="val 4225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D08EE99-7EFB-4EB1-81D9-D4369869C8E9}"/>
              </a:ext>
            </a:extLst>
          </p:cNvPr>
          <p:cNvGrpSpPr/>
          <p:nvPr/>
        </p:nvGrpSpPr>
        <p:grpSpPr>
          <a:xfrm>
            <a:off x="7083679" y="3028895"/>
            <a:ext cx="4907221" cy="1621059"/>
            <a:chOff x="7130818" y="3531327"/>
            <a:chExt cx="4907221" cy="162105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2EC1678F-61F5-4219-85A3-133C26F80B91}"/>
                </a:ext>
              </a:extLst>
            </p:cNvPr>
            <p:cNvSpPr txBox="1"/>
            <p:nvPr/>
          </p:nvSpPr>
          <p:spPr>
            <a:xfrm>
              <a:off x="9461988" y="3531327"/>
              <a:ext cx="257605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The curbside slide-out features an area set aside  for in and outbound calls</a:t>
              </a:r>
              <a:endParaRPr lang="en-US" dirty="0"/>
            </a:p>
          </p:txBody>
        </p:sp>
        <p:pic>
          <p:nvPicPr>
            <p:cNvPr id="27" name="Picture 26" descr="A phone on a counter&#10;&#10;Description automatically generated with low confidence">
              <a:extLst>
                <a:ext uri="{FF2B5EF4-FFF2-40B4-BE49-F238E27FC236}">
                  <a16:creationId xmlns:a16="http://schemas.microsoft.com/office/drawing/2014/main" id="{3FF7728E-4F16-4C72-804A-6A09D093478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30818" y="3597514"/>
              <a:ext cx="2331170" cy="155487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3E73298-ECD1-467C-941D-047BFDB553E8}"/>
              </a:ext>
            </a:extLst>
          </p:cNvPr>
          <p:cNvGrpSpPr/>
          <p:nvPr/>
        </p:nvGrpSpPr>
        <p:grpSpPr>
          <a:xfrm>
            <a:off x="7462185" y="4214228"/>
            <a:ext cx="4228866" cy="2478013"/>
            <a:chOff x="7462185" y="4320635"/>
            <a:chExt cx="4228866" cy="247801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14BD59B-1672-4D64-99D1-92995CDA2AD8}"/>
                </a:ext>
              </a:extLst>
            </p:cNvPr>
            <p:cNvSpPr txBox="1"/>
            <p:nvPr/>
          </p:nvSpPr>
          <p:spPr>
            <a:xfrm>
              <a:off x="7462185" y="5334694"/>
              <a:ext cx="2576051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The streetside slide-out features a Scribe station that doubles as radio dispatch.  </a:t>
              </a:r>
              <a:endParaRPr lang="en-US" dirty="0"/>
            </a:p>
          </p:txBody>
        </p:sp>
        <p:pic>
          <p:nvPicPr>
            <p:cNvPr id="30" name="Picture 29" descr="A picture containing indoor, floor, ceiling, furniture&#10;&#10;Description automatically generated">
              <a:extLst>
                <a:ext uri="{FF2B5EF4-FFF2-40B4-BE49-F238E27FC236}">
                  <a16:creationId xmlns:a16="http://schemas.microsoft.com/office/drawing/2014/main" id="{EB5CBE0E-BBD3-49A0-84A5-458ED571F3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38236" y="4320635"/>
              <a:ext cx="1652815" cy="247801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4343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 animBg="1"/>
      <p:bldP spid="22" grpId="0" animBg="1"/>
      <p:bldP spid="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2C6090-4E49-4837-9CE2-BB38CDA84A26}"/>
              </a:ext>
            </a:extLst>
          </p:cNvPr>
          <p:cNvSpPr txBox="1"/>
          <p:nvPr/>
        </p:nvSpPr>
        <p:spPr>
          <a:xfrm>
            <a:off x="4372302" y="50956"/>
            <a:ext cx="77568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Equipment Racks &amp; Power Panels </a:t>
            </a:r>
          </a:p>
        </p:txBody>
      </p:sp>
      <p:pic>
        <p:nvPicPr>
          <p:cNvPr id="10" name="Picture 9" descr="A picture containing indoor, person, ceiling&#10;&#10;Description automatically generated">
            <a:extLst>
              <a:ext uri="{FF2B5EF4-FFF2-40B4-BE49-F238E27FC236}">
                <a16:creationId xmlns:a16="http://schemas.microsoft.com/office/drawing/2014/main" id="{8F00DC49-CD03-4BBD-9365-DBE3987570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908" y="712540"/>
            <a:ext cx="4426569" cy="33199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A picture containing text, indoor, floor&#10;&#10;Description automatically generated">
            <a:extLst>
              <a:ext uri="{FF2B5EF4-FFF2-40B4-BE49-F238E27FC236}">
                <a16:creationId xmlns:a16="http://schemas.microsoft.com/office/drawing/2014/main" id="{FEC3B841-EAF3-4607-8762-399A3AAAA9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828" y="3445469"/>
            <a:ext cx="2486961" cy="33159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A picture containing indoor, ceiling, toilet, public&#10;&#10;Description automatically generated">
            <a:extLst>
              <a:ext uri="{FF2B5EF4-FFF2-40B4-BE49-F238E27FC236}">
                <a16:creationId xmlns:a16="http://schemas.microsoft.com/office/drawing/2014/main" id="{972F2D2D-53A5-4A4C-83C7-71F5045F04C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0125" y="712540"/>
            <a:ext cx="2588589" cy="33292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Cross 19">
            <a:extLst>
              <a:ext uri="{FF2B5EF4-FFF2-40B4-BE49-F238E27FC236}">
                <a16:creationId xmlns:a16="http://schemas.microsoft.com/office/drawing/2014/main" id="{9FAD4D0B-29C2-4DD1-9B52-297976B3FDE8}"/>
              </a:ext>
            </a:extLst>
          </p:cNvPr>
          <p:cNvSpPr/>
          <p:nvPr/>
        </p:nvSpPr>
        <p:spPr>
          <a:xfrm>
            <a:off x="6963387" y="1013242"/>
            <a:ext cx="394855" cy="363682"/>
          </a:xfrm>
          <a:prstGeom prst="plus">
            <a:avLst>
              <a:gd name="adj" fmla="val 4225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Cross 20">
            <a:extLst>
              <a:ext uri="{FF2B5EF4-FFF2-40B4-BE49-F238E27FC236}">
                <a16:creationId xmlns:a16="http://schemas.microsoft.com/office/drawing/2014/main" id="{B472B31A-1A9A-4181-A173-85146EB92FDD}"/>
              </a:ext>
            </a:extLst>
          </p:cNvPr>
          <p:cNvSpPr/>
          <p:nvPr/>
        </p:nvSpPr>
        <p:spPr>
          <a:xfrm>
            <a:off x="8432029" y="1699997"/>
            <a:ext cx="394855" cy="363682"/>
          </a:xfrm>
          <a:prstGeom prst="plus">
            <a:avLst>
              <a:gd name="adj" fmla="val 4225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2585318-4155-4689-95FA-CC996EA7508B}"/>
              </a:ext>
            </a:extLst>
          </p:cNvPr>
          <p:cNvSpPr txBox="1"/>
          <p:nvPr/>
        </p:nvSpPr>
        <p:spPr>
          <a:xfrm>
            <a:off x="2615907" y="4086567"/>
            <a:ext cx="33329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Equipment rack with optional second rack and custom rack doors, and large C-Tech storage cabinet.</a:t>
            </a:r>
          </a:p>
        </p:txBody>
      </p:sp>
      <p:sp>
        <p:nvSpPr>
          <p:cNvPr id="23" name="Cross 22">
            <a:extLst>
              <a:ext uri="{FF2B5EF4-FFF2-40B4-BE49-F238E27FC236}">
                <a16:creationId xmlns:a16="http://schemas.microsoft.com/office/drawing/2014/main" id="{9F0549CB-E489-4FE7-9AB1-F8F2B2FE6494}"/>
              </a:ext>
            </a:extLst>
          </p:cNvPr>
          <p:cNvSpPr/>
          <p:nvPr/>
        </p:nvSpPr>
        <p:spPr>
          <a:xfrm>
            <a:off x="1069908" y="4548232"/>
            <a:ext cx="394855" cy="363682"/>
          </a:xfrm>
          <a:prstGeom prst="plus">
            <a:avLst>
              <a:gd name="adj" fmla="val 4225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2FA2754-DE9A-4CE5-B647-24E25DAD0579}"/>
              </a:ext>
            </a:extLst>
          </p:cNvPr>
          <p:cNvSpPr txBox="1"/>
          <p:nvPr/>
        </p:nvSpPr>
        <p:spPr>
          <a:xfrm>
            <a:off x="2615907" y="5127338"/>
            <a:ext cx="333294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>
                    <a:lumMod val="85000"/>
                  </a:schemeClr>
                </a:solidFill>
              </a:rPr>
              <a:t>Racks contain the multi-modem cellular system, satellite antenna controller, interoperability package, DirecTV and local TV, video switcher, PA system, Telex radios, radio patch panel, and DC communications panel</a:t>
            </a:r>
          </a:p>
        </p:txBody>
      </p:sp>
      <p:sp>
        <p:nvSpPr>
          <p:cNvPr id="28" name="Cross 27">
            <a:extLst>
              <a:ext uri="{FF2B5EF4-FFF2-40B4-BE49-F238E27FC236}">
                <a16:creationId xmlns:a16="http://schemas.microsoft.com/office/drawing/2014/main" id="{5B3384D6-1E5D-4560-9DCE-9B650F417CCF}"/>
              </a:ext>
            </a:extLst>
          </p:cNvPr>
          <p:cNvSpPr/>
          <p:nvPr/>
        </p:nvSpPr>
        <p:spPr>
          <a:xfrm>
            <a:off x="2913322" y="2115135"/>
            <a:ext cx="394855" cy="363682"/>
          </a:xfrm>
          <a:prstGeom prst="plus">
            <a:avLst>
              <a:gd name="adj" fmla="val 4225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819B3C9-8AE6-4CEB-AC73-EBE80741BEDE}"/>
              </a:ext>
            </a:extLst>
          </p:cNvPr>
          <p:cNvGrpSpPr/>
          <p:nvPr/>
        </p:nvGrpSpPr>
        <p:grpSpPr>
          <a:xfrm>
            <a:off x="6190815" y="3619845"/>
            <a:ext cx="5375798" cy="3387792"/>
            <a:chOff x="6758152" y="3636582"/>
            <a:chExt cx="5375798" cy="3387792"/>
          </a:xfrm>
        </p:grpSpPr>
        <p:pic>
          <p:nvPicPr>
            <p:cNvPr id="30" name="Picture 29" descr="A picture containing text, control panel&#10;&#10;Description automatically generated">
              <a:extLst>
                <a:ext uri="{FF2B5EF4-FFF2-40B4-BE49-F238E27FC236}">
                  <a16:creationId xmlns:a16="http://schemas.microsoft.com/office/drawing/2014/main" id="{6855B465-7AC9-411A-A1A9-72AC3D7E3A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6393858" y="4000876"/>
              <a:ext cx="3140344" cy="241175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EBE6315-006E-42DC-A0E6-10BAAEE16F3D}"/>
                </a:ext>
              </a:extLst>
            </p:cNvPr>
            <p:cNvSpPr txBox="1"/>
            <p:nvPr/>
          </p:nvSpPr>
          <p:spPr>
            <a:xfrm>
              <a:off x="9216686" y="4469829"/>
              <a:ext cx="291726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</a:rPr>
                <a:t>DC power panel and LED courtesy light located at main entrance for convenient deployment.  </a:t>
              </a:r>
            </a:p>
            <a:p>
              <a:endParaRPr lang="en-US" sz="16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</a:rPr>
                <a:t>This panel features controls for exterior and interior lighting, awning, slide-outs, battery parallel system, and generator start/stop. 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2D16B766-15F3-4EC6-901D-931ADD3E02F5}"/>
              </a:ext>
            </a:extLst>
          </p:cNvPr>
          <p:cNvGrpSpPr/>
          <p:nvPr/>
        </p:nvGrpSpPr>
        <p:grpSpPr>
          <a:xfrm>
            <a:off x="8975834" y="724527"/>
            <a:ext cx="3216166" cy="3130212"/>
            <a:chOff x="8975834" y="724527"/>
            <a:chExt cx="3216166" cy="3130212"/>
          </a:xfrm>
        </p:grpSpPr>
        <p:pic>
          <p:nvPicPr>
            <p:cNvPr id="32" name="Picture 31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7B1E6D4-FAED-4E09-B25A-1F29C6B104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84011" y="724527"/>
              <a:ext cx="2780826" cy="1796712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D9DEA7-BFBD-4C7F-B55C-36BF52DCA31D}"/>
                </a:ext>
              </a:extLst>
            </p:cNvPr>
            <p:cNvSpPr txBox="1"/>
            <p:nvPr/>
          </p:nvSpPr>
          <p:spPr>
            <a:xfrm>
              <a:off x="8975834" y="2531300"/>
              <a:ext cx="3216166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chemeClr val="bg1">
                      <a:lumMod val="85000"/>
                    </a:schemeClr>
                  </a:solidFill>
                </a:rPr>
                <a:t>AC power panel with controls for equipment racks, workstations, HVAC system, mast compressor, battery chargers, and interior and exterior power outlets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53001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/>
      <p:bldP spid="23" grpId="0" animBg="1"/>
      <p:bldP spid="25" grpId="0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EBCF674-C080-47C6-8D53-1A5DC35E2F0B}"/>
              </a:ext>
            </a:extLst>
          </p:cNvPr>
          <p:cNvSpPr txBox="1"/>
          <p:nvPr/>
        </p:nvSpPr>
        <p:spPr>
          <a:xfrm>
            <a:off x="6705600" y="81754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Additional Vehicle Photos</a:t>
            </a:r>
          </a:p>
        </p:txBody>
      </p:sp>
      <p:pic>
        <p:nvPicPr>
          <p:cNvPr id="6" name="Picture 5" descr="A picture containing sky, outdoor, grass, truck&#10;&#10;Description automatically generated">
            <a:extLst>
              <a:ext uri="{FF2B5EF4-FFF2-40B4-BE49-F238E27FC236}">
                <a16:creationId xmlns:a16="http://schemas.microsoft.com/office/drawing/2014/main" id="{37042754-5082-423C-B2E5-56202626E9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432" y="4045987"/>
            <a:ext cx="3972396" cy="2649557"/>
          </a:xfrm>
          <a:prstGeom prst="rect">
            <a:avLst/>
          </a:prstGeom>
        </p:spPr>
      </p:pic>
      <p:pic>
        <p:nvPicPr>
          <p:cNvPr id="8" name="Picture 7" descr="A picture containing grass, sky, outdoor, truck&#10;&#10;Description automatically generated">
            <a:extLst>
              <a:ext uri="{FF2B5EF4-FFF2-40B4-BE49-F238E27FC236}">
                <a16:creationId xmlns:a16="http://schemas.microsoft.com/office/drawing/2014/main" id="{B8788D7D-4628-4C85-A3FC-82FF0E448F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108" y="4045987"/>
            <a:ext cx="3972396" cy="2649557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2098C884-6C69-47EE-8A2D-1F43061B0027}"/>
              </a:ext>
            </a:extLst>
          </p:cNvPr>
          <p:cNvGrpSpPr/>
          <p:nvPr/>
        </p:nvGrpSpPr>
        <p:grpSpPr>
          <a:xfrm>
            <a:off x="465282" y="741715"/>
            <a:ext cx="3984222" cy="3116017"/>
            <a:chOff x="465282" y="741715"/>
            <a:chExt cx="3984222" cy="3116017"/>
          </a:xfrm>
        </p:grpSpPr>
        <p:pic>
          <p:nvPicPr>
            <p:cNvPr id="10" name="Picture 9" descr="A black truck parked on the side of a road&#10;&#10;Description automatically generated with low confidence">
              <a:extLst>
                <a:ext uri="{FF2B5EF4-FFF2-40B4-BE49-F238E27FC236}">
                  <a16:creationId xmlns:a16="http://schemas.microsoft.com/office/drawing/2014/main" id="{BE6CBACB-5D68-4A2E-BBB3-1C1CF6FC4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7108" y="1208175"/>
              <a:ext cx="3972396" cy="2649557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D501A20-B1F3-4D7C-9E44-E6CC0F967D39}"/>
                </a:ext>
              </a:extLst>
            </p:cNvPr>
            <p:cNvSpPr txBox="1"/>
            <p:nvPr/>
          </p:nvSpPr>
          <p:spPr>
            <a:xfrm>
              <a:off x="465282" y="741715"/>
              <a:ext cx="31741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>
                      <a:lumMod val="85000"/>
                    </a:schemeClr>
                  </a:solidFill>
                </a:rPr>
                <a:t>Transport Mode: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BD061D32-B9CE-4249-A7F7-E490622AF107}"/>
              </a:ext>
            </a:extLst>
          </p:cNvPr>
          <p:cNvGrpSpPr/>
          <p:nvPr/>
        </p:nvGrpSpPr>
        <p:grpSpPr>
          <a:xfrm>
            <a:off x="6404432" y="745303"/>
            <a:ext cx="3972396" cy="3122898"/>
            <a:chOff x="6404432" y="745303"/>
            <a:chExt cx="3972396" cy="3122898"/>
          </a:xfrm>
        </p:grpSpPr>
        <p:pic>
          <p:nvPicPr>
            <p:cNvPr id="4" name="Picture 3" descr="A black truck parked in front of a building&#10;&#10;Description automatically generated with low confidence">
              <a:extLst>
                <a:ext uri="{FF2B5EF4-FFF2-40B4-BE49-F238E27FC236}">
                  <a16:creationId xmlns:a16="http://schemas.microsoft.com/office/drawing/2014/main" id="{B6D63C19-B3AC-4217-B3A5-245D0F0B0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4432" y="1218644"/>
              <a:ext cx="3972396" cy="2649557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2A4B911-2810-4D7B-BB3E-2BEEAAD8A440}"/>
                </a:ext>
              </a:extLst>
            </p:cNvPr>
            <p:cNvSpPr txBox="1"/>
            <p:nvPr/>
          </p:nvSpPr>
          <p:spPr>
            <a:xfrm>
              <a:off x="6404432" y="745303"/>
              <a:ext cx="317412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chemeClr val="bg1">
                      <a:lumMod val="85000"/>
                    </a:schemeClr>
                  </a:solidFill>
                </a:rPr>
                <a:t>Deployed:</a:t>
              </a:r>
            </a:p>
          </p:txBody>
        </p:sp>
      </p:grpSp>
      <p:pic>
        <p:nvPicPr>
          <p:cNvPr id="16" name="Picture 15" descr="A picture containing sky, grass, outdoor&#10;&#10;Description automatically generated">
            <a:extLst>
              <a:ext uri="{FF2B5EF4-FFF2-40B4-BE49-F238E27FC236}">
                <a16:creationId xmlns:a16="http://schemas.microsoft.com/office/drawing/2014/main" id="{2A18532E-76A3-452C-A619-D0B40BE19AD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21776" y="3766927"/>
            <a:ext cx="2112310" cy="2258952"/>
          </a:xfrm>
          <a:prstGeom prst="rect">
            <a:avLst/>
          </a:prstGeom>
        </p:spPr>
      </p:pic>
      <p:pic>
        <p:nvPicPr>
          <p:cNvPr id="18" name="Picture 17" descr="A truck is parked on the side of the road&#10;&#10;Description automatically generated with medium confidence">
            <a:extLst>
              <a:ext uri="{FF2B5EF4-FFF2-40B4-BE49-F238E27FC236}">
                <a16:creationId xmlns:a16="http://schemas.microsoft.com/office/drawing/2014/main" id="{959C627A-640E-4FA6-8EF9-EA91CC918DB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6421" y="832122"/>
            <a:ext cx="2162984" cy="2296572"/>
          </a:xfrm>
          <a:prstGeom prst="rect">
            <a:avLst/>
          </a:prstGeom>
        </p:spPr>
      </p:pic>
      <p:pic>
        <p:nvPicPr>
          <p:cNvPr id="14" name="Picture 13" descr="A truck is parked on the side of the road&#10;&#10;Description automatically generated">
            <a:extLst>
              <a:ext uri="{FF2B5EF4-FFF2-40B4-BE49-F238E27FC236}">
                <a16:creationId xmlns:a16="http://schemas.microsoft.com/office/drawing/2014/main" id="{B404A21A-DC42-4868-8B94-6FD1375F505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7559" y="1040857"/>
            <a:ext cx="1916467" cy="2014821"/>
          </a:xfrm>
          <a:prstGeom prst="rect">
            <a:avLst/>
          </a:prstGeom>
        </p:spPr>
      </p:pic>
      <p:pic>
        <p:nvPicPr>
          <p:cNvPr id="12" name="Picture 11" descr="A truck with a satellite dish on top of it&#10;&#10;Description automatically generated with low confidence">
            <a:extLst>
              <a:ext uri="{FF2B5EF4-FFF2-40B4-BE49-F238E27FC236}">
                <a16:creationId xmlns:a16="http://schemas.microsoft.com/office/drawing/2014/main" id="{0B7888E9-2D93-4CB6-8B00-2BBE756AC70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7560" y="3797460"/>
            <a:ext cx="1916466" cy="2181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12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C15CB3B-F0BE-4C9D-8112-40B766044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5252" y="5240885"/>
            <a:ext cx="1799304" cy="971403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41D88E6-9234-4078-B74D-504A22C55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4332" y="5065822"/>
            <a:ext cx="1525454" cy="15254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1E810A-F141-4196-9050-46AC3CA48D63}"/>
              </a:ext>
            </a:extLst>
          </p:cNvPr>
          <p:cNvSpPr txBox="1"/>
          <p:nvPr/>
        </p:nvSpPr>
        <p:spPr>
          <a:xfrm>
            <a:off x="1194619" y="506206"/>
            <a:ext cx="98027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you, South Coast Fire Equipment and Ventura County Sheriff’s Office for your business.  </a:t>
            </a:r>
          </a:p>
        </p:txBody>
      </p:sp>
      <p:pic>
        <p:nvPicPr>
          <p:cNvPr id="7" name="Picture 6" descr="A group of men standing in front of a truck&#10;&#10;Description automatically generated with medium confidence">
            <a:extLst>
              <a:ext uri="{FF2B5EF4-FFF2-40B4-BE49-F238E27FC236}">
                <a16:creationId xmlns:a16="http://schemas.microsoft.com/office/drawing/2014/main" id="{4D457AAA-0FF4-4144-A9B5-BF24A31C80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4324" b="20031"/>
          <a:stretch/>
        </p:blipFill>
        <p:spPr>
          <a:xfrm>
            <a:off x="1677681" y="2488502"/>
            <a:ext cx="5587823" cy="35028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" name="Picture 8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DCDA6CBF-934A-4713-BCD1-24F46022D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5252" y="3512232"/>
            <a:ext cx="3374534" cy="13841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1753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1480</TotalTime>
  <Words>386</Words>
  <Application>Microsoft Office PowerPoint</Application>
  <PresentationFormat>Widescreen</PresentationFormat>
  <Paragraphs>32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Scott Kane</dc:creator>
  <cp:lastModifiedBy>Tracy Brink</cp:lastModifiedBy>
  <cp:revision>23</cp:revision>
  <dcterms:created xsi:type="dcterms:W3CDTF">2021-01-25T22:26:24Z</dcterms:created>
  <dcterms:modified xsi:type="dcterms:W3CDTF">2022-03-29T13:13:32Z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6994447-1ba5-4609-ae08-e5bd252dd33f_Enabled">
    <vt:lpwstr>True</vt:lpwstr>
  </property>
  <property fmtid="{D5CDD505-2E9C-101B-9397-08002B2CF9AE}" pid="3" name="MSIP_Label_36994447-1ba5-4609-ae08-e5bd252dd33f_SiteId">
    <vt:lpwstr>1d844aaf-abdd-4241-8239-4a5e7b69a3e0</vt:lpwstr>
  </property>
  <property fmtid="{D5CDD505-2E9C-101B-9397-08002B2CF9AE}" pid="4" name="MSIP_Label_36994447-1ba5-4609-ae08-e5bd252dd33f_Owner">
    <vt:lpwstr>397054@oshkoshglobal.com</vt:lpwstr>
  </property>
  <property fmtid="{D5CDD505-2E9C-101B-9397-08002B2CF9AE}" pid="5" name="MSIP_Label_36994447-1ba5-4609-ae08-e5bd252dd33f_SetDate">
    <vt:lpwstr>2021-02-10T16:06:34.6355209Z</vt:lpwstr>
  </property>
  <property fmtid="{D5CDD505-2E9C-101B-9397-08002B2CF9AE}" pid="6" name="MSIP_Label_36994447-1ba5-4609-ae08-e5bd252dd33f_Name">
    <vt:lpwstr>Restricted</vt:lpwstr>
  </property>
  <property fmtid="{D5CDD505-2E9C-101B-9397-08002B2CF9AE}" pid="7" name="MSIP_Label_36994447-1ba5-4609-ae08-e5bd252dd33f_Application">
    <vt:lpwstr>Microsoft Azure Information Protection</vt:lpwstr>
  </property>
  <property fmtid="{D5CDD505-2E9C-101B-9397-08002B2CF9AE}" pid="8" name="MSIP_Label_36994447-1ba5-4609-ae08-e5bd252dd33f_ActionId">
    <vt:lpwstr>02d366e4-1cea-4aa7-baa4-b2de1b1875bd</vt:lpwstr>
  </property>
  <property fmtid="{D5CDD505-2E9C-101B-9397-08002B2CF9AE}" pid="9" name="MSIP_Label_36994447-1ba5-4609-ae08-e5bd252dd33f_Extended_MSFT_Method">
    <vt:lpwstr>Automatic</vt:lpwstr>
  </property>
  <property fmtid="{D5CDD505-2E9C-101B-9397-08002B2CF9AE}" pid="10" name="MSIP_Label_9416ae3b-2779-4e2c-b50c-f09de060677f_Enabled">
    <vt:lpwstr>True</vt:lpwstr>
  </property>
  <property fmtid="{D5CDD505-2E9C-101B-9397-08002B2CF9AE}" pid="11" name="MSIP_Label_9416ae3b-2779-4e2c-b50c-f09de060677f_SiteId">
    <vt:lpwstr>1d844aaf-abdd-4241-8239-4a5e7b69a3e0</vt:lpwstr>
  </property>
  <property fmtid="{D5CDD505-2E9C-101B-9397-08002B2CF9AE}" pid="12" name="MSIP_Label_9416ae3b-2779-4e2c-b50c-f09de060677f_Owner">
    <vt:lpwstr>397054@oshkoshglobal.com</vt:lpwstr>
  </property>
  <property fmtid="{D5CDD505-2E9C-101B-9397-08002B2CF9AE}" pid="13" name="MSIP_Label_9416ae3b-2779-4e2c-b50c-f09de060677f_SetDate">
    <vt:lpwstr>2021-02-10T16:06:34.6355209Z</vt:lpwstr>
  </property>
  <property fmtid="{D5CDD505-2E9C-101B-9397-08002B2CF9AE}" pid="14" name="MSIP_Label_9416ae3b-2779-4e2c-b50c-f09de060677f_Name">
    <vt:lpwstr>Visual Marking - YES</vt:lpwstr>
  </property>
  <property fmtid="{D5CDD505-2E9C-101B-9397-08002B2CF9AE}" pid="15" name="MSIP_Label_9416ae3b-2779-4e2c-b50c-f09de060677f_Application">
    <vt:lpwstr>Microsoft Azure Information Protection</vt:lpwstr>
  </property>
  <property fmtid="{D5CDD505-2E9C-101B-9397-08002B2CF9AE}" pid="16" name="MSIP_Label_9416ae3b-2779-4e2c-b50c-f09de060677f_ActionId">
    <vt:lpwstr>02d366e4-1cea-4aa7-baa4-b2de1b1875bd</vt:lpwstr>
  </property>
  <property fmtid="{D5CDD505-2E9C-101B-9397-08002B2CF9AE}" pid="17" name="MSIP_Label_9416ae3b-2779-4e2c-b50c-f09de060677f_Parent">
    <vt:lpwstr>36994447-1ba5-4609-ae08-e5bd252dd33f</vt:lpwstr>
  </property>
  <property fmtid="{D5CDD505-2E9C-101B-9397-08002B2CF9AE}" pid="18" name="MSIP_Label_9416ae3b-2779-4e2c-b50c-f09de060677f_Extended_MSFT_Method">
    <vt:lpwstr>Automatic</vt:lpwstr>
  </property>
  <property fmtid="{D5CDD505-2E9C-101B-9397-08002B2CF9AE}" pid="19" name="MSIP_Label_9ad807a6-6916-4412-9e7f-2e6485c7dfca_Enabled">
    <vt:lpwstr>true</vt:lpwstr>
  </property>
  <property fmtid="{D5CDD505-2E9C-101B-9397-08002B2CF9AE}" pid="20" name="MSIP_Label_9ad807a6-6916-4412-9e7f-2e6485c7dfca_SetDate">
    <vt:lpwstr>2022-03-22T14:11:04Z</vt:lpwstr>
  </property>
  <property fmtid="{D5CDD505-2E9C-101B-9397-08002B2CF9AE}" pid="21" name="MSIP_Label_9ad807a6-6916-4412-9e7f-2e6485c7dfca_Method">
    <vt:lpwstr>Privileged</vt:lpwstr>
  </property>
  <property fmtid="{D5CDD505-2E9C-101B-9397-08002B2CF9AE}" pid="22" name="MSIP_Label_9ad807a6-6916-4412-9e7f-2e6485c7dfca_Name">
    <vt:lpwstr>Unrestricted - Visual Marking - NO</vt:lpwstr>
  </property>
  <property fmtid="{D5CDD505-2E9C-101B-9397-08002B2CF9AE}" pid="23" name="MSIP_Label_9ad807a6-6916-4412-9e7f-2e6485c7dfca_SiteId">
    <vt:lpwstr>a84d585b-574d-4eb7-be2a-eaea93ef7b1f</vt:lpwstr>
  </property>
  <property fmtid="{D5CDD505-2E9C-101B-9397-08002B2CF9AE}" pid="24" name="MSIP_Label_9ad807a6-6916-4412-9e7f-2e6485c7dfca_ActionId">
    <vt:lpwstr>d0a26bbc-1701-4b73-873c-4c00adaab95b</vt:lpwstr>
  </property>
  <property fmtid="{D5CDD505-2E9C-101B-9397-08002B2CF9AE}" pid="25" name="MSIP_Label_9ad807a6-6916-4412-9e7f-2e6485c7dfca_ContentBits">
    <vt:lpwstr>0</vt:lpwstr>
  </property>
</Properties>
</file>